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4" r:id="rId3"/>
    <p:sldId id="278" r:id="rId4"/>
    <p:sldId id="277" r:id="rId5"/>
    <p:sldId id="273" r:id="rId6"/>
    <p:sldId id="275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E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75165D-3813-C345-B014-5E60FEA119D7}" v="1" dt="2023-03-02T10:32:47.4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728"/>
  </p:normalViewPr>
  <p:slideViewPr>
    <p:cSldViewPr snapToGrid="0" snapToObjects="1">
      <p:cViewPr varScale="1">
        <p:scale>
          <a:sx n="121" d="100"/>
          <a:sy n="121" d="100"/>
        </p:scale>
        <p:origin x="200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k Dekker" userId="220ad4be9f67f6c5" providerId="LiveId" clId="{E875165D-3813-C345-B014-5E60FEA119D7}"/>
    <pc:docChg chg="modSld">
      <pc:chgData name="Frank Dekker" userId="220ad4be9f67f6c5" providerId="LiveId" clId="{E875165D-3813-C345-B014-5E60FEA119D7}" dt="2023-03-02T10:32:47.466" v="0" actId="18331"/>
      <pc:docMkLst>
        <pc:docMk/>
      </pc:docMkLst>
      <pc:sldChg chg="modSp">
        <pc:chgData name="Frank Dekker" userId="220ad4be9f67f6c5" providerId="LiveId" clId="{E875165D-3813-C345-B014-5E60FEA119D7}" dt="2023-03-02T10:32:47.466" v="0" actId="18331"/>
        <pc:sldMkLst>
          <pc:docMk/>
          <pc:sldMk cId="4203662976" sldId="273"/>
        </pc:sldMkLst>
        <pc:graphicFrameChg chg="mod">
          <ac:chgData name="Frank Dekker" userId="220ad4be9f67f6c5" providerId="LiveId" clId="{E875165D-3813-C345-B014-5E60FEA119D7}" dt="2023-03-02T10:32:47.466" v="0" actId="18331"/>
          <ac:graphicFrameMkLst>
            <pc:docMk/>
            <pc:sldMk cId="4203662976" sldId="273"/>
            <ac:graphicFrameMk id="4" creationId="{CA02B67F-F2A1-339E-726C-E5E8D6F55841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309986-0D7F-CCE8-B883-2A0C3DB1C5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475FB0F-1024-E03B-1E13-86DBA0C5A0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45FB39-D216-23A1-AED9-0AF2191F7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21A78-C001-B04A-92AB-92A14BB818E0}" type="datetimeFigureOut">
              <a:rPr lang="nl-NL" smtClean="0"/>
              <a:t>02-03-2023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9DB72AD-1A13-9383-91B7-4AA609772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0B26264-7982-4601-A833-A65047094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85226-31D0-3B4B-9FC8-C7300BAD13D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4792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8FD722-A7A6-0F8F-8D47-2B88D46C4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68974F7-B75D-0666-9A7F-90B7700D9F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0801CBF-0E84-9EB5-1A0C-E7D032D70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21A78-C001-B04A-92AB-92A14BB818E0}" type="datetimeFigureOut">
              <a:rPr lang="nl-NL" smtClean="0"/>
              <a:t>02-03-2023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C0E5628-3E23-563F-6E52-8D96F2738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C553387-6DBC-76CD-06B7-E745A2804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85226-31D0-3B4B-9FC8-C7300BAD13D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9242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295AA404-240A-FF90-22FD-F2E06609FF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EB90BEC-1EA4-9CB7-0D3A-A07CCE48AD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75AA59B-C6E6-88D7-2EDE-100760769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21A78-C001-B04A-92AB-92A14BB818E0}" type="datetimeFigureOut">
              <a:rPr lang="nl-NL" smtClean="0"/>
              <a:t>02-03-2023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D1979D3-51EA-DDA6-CA19-22408F6C0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9AA8697-9FD1-7087-3099-07A0D2D1B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85226-31D0-3B4B-9FC8-C7300BAD13D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4412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607F22-8433-F615-DDDF-A20BD00D0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A3BDC06-33DC-4D4C-EEDA-722E408BBE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B209E93-736D-B53B-5F28-3B5D869A1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21A78-C001-B04A-92AB-92A14BB818E0}" type="datetimeFigureOut">
              <a:rPr lang="nl-NL" smtClean="0"/>
              <a:t>02-03-2023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B6A0904-DA2A-2FB9-F171-895274376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563BE56-6CDF-D0C6-0875-4CB302426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85226-31D0-3B4B-9FC8-C7300BAD13D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647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0A7AB6-7B83-9E2E-DF6F-245A3C52A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C12FD9D-AEAB-9E90-32FA-3B8E4A39C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DA93716-0029-DD34-624B-672BE0709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21A78-C001-B04A-92AB-92A14BB818E0}" type="datetimeFigureOut">
              <a:rPr lang="nl-NL" smtClean="0"/>
              <a:t>02-03-2023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BDC4F2B-48FE-04C9-1BF7-9E85CA0E2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60BE7D6-15A2-91B5-C175-7CA48A139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85226-31D0-3B4B-9FC8-C7300BAD13D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9523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E99503-2D08-8C85-D138-064201545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2843D9D-78A8-B239-9692-762B613B7F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CFE7FE6-5C62-EF3F-36B7-FC43604213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953932C-6BD4-7475-8C01-3B626145C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21A78-C001-B04A-92AB-92A14BB818E0}" type="datetimeFigureOut">
              <a:rPr lang="nl-NL" smtClean="0"/>
              <a:t>02-03-2023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128DF0E-4FC7-AFA7-20C8-E13E5A69B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CB40F2E-B36C-40C7-B860-D28769EC8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85226-31D0-3B4B-9FC8-C7300BAD13D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0238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998655-8C1A-A6A7-63B6-F634F1DE3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9431D0D-CF6D-968E-05EB-0CBE4F205B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C1AAECC-6E10-FAFD-EAA8-E65DF1E74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6FEDB8C-FA17-D7D7-2C57-13FA3A8D49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51BFF7F-3A73-E9DB-9B94-909AE6FA6F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5CBA83B-0EC5-06B3-9AF5-481DCD421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21A78-C001-B04A-92AB-92A14BB818E0}" type="datetimeFigureOut">
              <a:rPr lang="nl-NL" smtClean="0"/>
              <a:t>02-03-2023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9ECD73C-77FB-D872-C722-67D48A32A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EA2791C8-B39C-0289-4A33-E2548CAF4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85226-31D0-3B4B-9FC8-C7300BAD13D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1266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0434AF-43C0-168D-4552-D04AFC1B2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1950B02-3B58-B3C1-D1B4-5BF28BA1D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21A78-C001-B04A-92AB-92A14BB818E0}" type="datetimeFigureOut">
              <a:rPr lang="nl-NL" smtClean="0"/>
              <a:t>02-03-2023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1686641-C0EF-8BA7-B30C-8BD27B4EB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E6095EB-D965-A9D1-C04E-B895FCB87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85226-31D0-3B4B-9FC8-C7300BAD13D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1125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B1F6ABC-BC41-641F-BD9A-405A59D5C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21A78-C001-B04A-92AB-92A14BB818E0}" type="datetimeFigureOut">
              <a:rPr lang="nl-NL" smtClean="0"/>
              <a:t>02-03-2023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A5A323C-F471-96B5-6BD1-46B6B0807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2DF392A-180F-FC04-D732-19A07EE56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85226-31D0-3B4B-9FC8-C7300BAD13D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0275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B2409B-6ABB-822B-5E46-BCC1E15D5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437E56C-5E21-A364-0F0F-B5B61C7BB5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7EEFE3B-580C-FB3A-D221-9EC0055DA3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D243178-7722-A4EA-C8BB-C8276D201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21A78-C001-B04A-92AB-92A14BB818E0}" type="datetimeFigureOut">
              <a:rPr lang="nl-NL" smtClean="0"/>
              <a:t>02-03-2023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262C102-A7E3-606B-2DA9-60C30D957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0E1E97F-97CE-D7C9-FCEE-00816905B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85226-31D0-3B4B-9FC8-C7300BAD13D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2200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F23BC9-03AD-6256-A3A1-EAD70AE10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C70C847E-3A89-6FBE-552F-EE5E8F427F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FF37134-BC87-3A9B-D11E-4A925E2A7B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0413350-007A-1B9C-EFA1-829F85E33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21A78-C001-B04A-92AB-92A14BB818E0}" type="datetimeFigureOut">
              <a:rPr lang="nl-NL" smtClean="0"/>
              <a:t>02-03-2023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C17963C-4E7F-F01D-F42D-DB7FAD2F0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E0D0855-C7B6-9937-6E2B-D5D993F94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85226-31D0-3B4B-9FC8-C7300BAD13D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4294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F211CC6-70E8-9EE1-B499-485787F6D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1B5D5A0-49EE-D5A6-6316-5AA7E82F12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F310544-FC61-005D-E6EB-333C20EA6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21A78-C001-B04A-92AB-92A14BB818E0}" type="datetimeFigureOut">
              <a:rPr lang="nl-NL" smtClean="0"/>
              <a:t>02-03-2023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E8DBCA6-36A2-0457-F50A-92687F219D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FBFF40D-48C7-DFDC-CE9D-17305F2C74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85226-31D0-3B4B-9FC8-C7300BAD13D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0403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3684A0-6A9D-66B8-932F-567F09C791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2919" y="603114"/>
            <a:ext cx="11478637" cy="4046707"/>
          </a:xfrm>
        </p:spPr>
        <p:txBody>
          <a:bodyPr>
            <a:normAutofit/>
          </a:bodyPr>
          <a:lstStyle/>
          <a:p>
            <a:r>
              <a:rPr lang="nl-NL" sz="4800" b="1" dirty="0" err="1"/>
              <a:t>Defining</a:t>
            </a:r>
            <a:r>
              <a:rPr lang="nl-NL" sz="4800" b="1" dirty="0"/>
              <a:t> </a:t>
            </a:r>
            <a:r>
              <a:rPr lang="nl-NL" sz="4800" b="1" dirty="0" err="1"/>
              <a:t>the</a:t>
            </a:r>
            <a:r>
              <a:rPr lang="nl-NL" sz="4800" b="1" dirty="0"/>
              <a:t> </a:t>
            </a:r>
            <a:r>
              <a:rPr lang="nl-NL" sz="4800" b="1" dirty="0" err="1"/>
              <a:t>scientific</a:t>
            </a:r>
            <a:r>
              <a:rPr lang="nl-NL" sz="4800" b="1" dirty="0"/>
              <a:t> profile of </a:t>
            </a:r>
            <a:r>
              <a:rPr lang="nl-NL" sz="4800" b="1" dirty="0" err="1"/>
              <a:t>the</a:t>
            </a:r>
            <a:r>
              <a:rPr lang="nl-NL" sz="4800" b="1" dirty="0"/>
              <a:t> NVTG: </a:t>
            </a:r>
            <a:br>
              <a:rPr lang="nl-NL" sz="4800" b="1" dirty="0"/>
            </a:br>
            <a:br>
              <a:rPr lang="nl-NL" sz="4800" b="1" dirty="0"/>
            </a:br>
            <a:r>
              <a:rPr lang="nl-NL" sz="4800" b="1" dirty="0"/>
              <a:t>- </a:t>
            </a:r>
            <a:r>
              <a:rPr lang="nl-NL" sz="4400" b="1" dirty="0"/>
              <a:t>Knowledge Agenda; </a:t>
            </a:r>
            <a:br>
              <a:rPr lang="nl-NL" sz="4400" b="1" dirty="0"/>
            </a:br>
            <a:r>
              <a:rPr lang="nl-NL" sz="4400" b="1" dirty="0"/>
              <a:t>- </a:t>
            </a:r>
            <a:r>
              <a:rPr lang="nl-NL" sz="4400" b="1" dirty="0" err="1"/>
              <a:t>Strategy</a:t>
            </a:r>
            <a:r>
              <a:rPr lang="nl-NL" sz="4400" b="1" dirty="0"/>
              <a:t>; </a:t>
            </a:r>
            <a:br>
              <a:rPr lang="nl-NL" sz="4400" b="1" dirty="0"/>
            </a:br>
            <a:r>
              <a:rPr lang="nl-NL" sz="4400" b="1" dirty="0"/>
              <a:t>- Network </a:t>
            </a:r>
            <a:br>
              <a:rPr lang="nl-NL" sz="4400" dirty="0"/>
            </a:br>
            <a:r>
              <a:rPr lang="nl-NL" sz="3200" dirty="0" err="1"/>
              <a:t>including</a:t>
            </a:r>
            <a:r>
              <a:rPr lang="nl-NL" sz="3200" dirty="0"/>
              <a:t> </a:t>
            </a:r>
            <a:r>
              <a:rPr lang="nl-NL" sz="3200" dirty="0" err="1"/>
              <a:t>collaboration</a:t>
            </a:r>
            <a:r>
              <a:rPr lang="nl-NL" sz="3200" dirty="0"/>
              <a:t> </a:t>
            </a:r>
            <a:r>
              <a:rPr lang="nl-NL" sz="3200" dirty="0" err="1"/>
              <a:t>with</a:t>
            </a:r>
            <a:r>
              <a:rPr lang="nl-NL" sz="3200" dirty="0"/>
              <a:t> KCGH </a:t>
            </a:r>
            <a:r>
              <a:rPr lang="nl-NL" sz="3200" dirty="0" err="1"/>
              <a:t>and</a:t>
            </a:r>
            <a:r>
              <a:rPr lang="nl-NL" sz="3200" dirty="0"/>
              <a:t> OIGT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7FA4DFB-A9FA-A09E-C2F4-0A5A155F9C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60187" y="5038928"/>
            <a:ext cx="9144000" cy="1337556"/>
          </a:xfrm>
        </p:spPr>
        <p:txBody>
          <a:bodyPr>
            <a:normAutofit/>
          </a:bodyPr>
          <a:lstStyle/>
          <a:p>
            <a:endParaRPr lang="nl-NL" sz="1400" dirty="0"/>
          </a:p>
          <a:p>
            <a:r>
              <a:rPr lang="nl-NL" sz="1800" i="1" dirty="0"/>
              <a:t>Presentation </a:t>
            </a:r>
            <a:r>
              <a:rPr lang="nl-NL" sz="1800" i="1" dirty="0" err="1"/>
              <a:t>during</a:t>
            </a:r>
            <a:r>
              <a:rPr lang="nl-NL" sz="1800" i="1" dirty="0"/>
              <a:t> </a:t>
            </a:r>
            <a:r>
              <a:rPr lang="nl-NL" sz="1800" i="1" dirty="0" err="1"/>
              <a:t>the</a:t>
            </a:r>
            <a:r>
              <a:rPr lang="nl-NL" sz="1800" i="1" dirty="0"/>
              <a:t> </a:t>
            </a:r>
            <a:r>
              <a:rPr lang="nl-NL" sz="1800" i="1" dirty="0" err="1"/>
              <a:t>annual</a:t>
            </a:r>
            <a:r>
              <a:rPr lang="nl-NL" sz="1800" i="1" dirty="0"/>
              <a:t> NVTG symposium on ‘</a:t>
            </a:r>
            <a:r>
              <a:rPr lang="nl-NL" sz="1800" i="1" dirty="0" err="1"/>
              <a:t>Decolonsing</a:t>
            </a:r>
            <a:r>
              <a:rPr lang="nl-NL" sz="1800" i="1" dirty="0"/>
              <a:t> Global Health’ </a:t>
            </a:r>
          </a:p>
          <a:p>
            <a:r>
              <a:rPr lang="nl-NL" sz="1800" i="1" dirty="0"/>
              <a:t>24 November 2022 </a:t>
            </a:r>
          </a:p>
        </p:txBody>
      </p:sp>
    </p:spTree>
    <p:extLst>
      <p:ext uri="{BB962C8B-B14F-4D97-AF65-F5344CB8AC3E}">
        <p14:creationId xmlns:p14="http://schemas.microsoft.com/office/powerpoint/2010/main" val="2455621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4F0131-1B4F-157A-F31E-38ED5C178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655" y="365125"/>
            <a:ext cx="11605098" cy="1325563"/>
          </a:xfrm>
        </p:spPr>
        <p:txBody>
          <a:bodyPr>
            <a:normAutofit/>
          </a:bodyPr>
          <a:lstStyle/>
          <a:p>
            <a:r>
              <a:rPr lang="nl-NL" sz="3000" b="1" dirty="0" err="1"/>
              <a:t>Previous</a:t>
            </a:r>
            <a:r>
              <a:rPr lang="nl-NL" sz="3000" b="1" dirty="0"/>
              <a:t> </a:t>
            </a:r>
            <a:r>
              <a:rPr lang="nl-NL" sz="3000" b="1" dirty="0" err="1"/>
              <a:t>Organisation</a:t>
            </a:r>
            <a:r>
              <a:rPr lang="nl-NL" sz="3000" b="1" dirty="0"/>
              <a:t> </a:t>
            </a:r>
            <a:r>
              <a:rPr lang="nl-NL" sz="3000" b="1" dirty="0" err="1"/>
              <a:t>chart</a:t>
            </a:r>
            <a:r>
              <a:rPr lang="nl-NL" sz="3000" b="1" dirty="0"/>
              <a:t> of </a:t>
            </a:r>
            <a:r>
              <a:rPr lang="nl-NL" sz="3000" b="1" dirty="0" err="1"/>
              <a:t>the</a:t>
            </a:r>
            <a:r>
              <a:rPr lang="nl-NL" sz="3000" b="1" dirty="0"/>
              <a:t> </a:t>
            </a:r>
            <a:r>
              <a:rPr lang="nl-NL" sz="3000" b="1" dirty="0" err="1"/>
              <a:t>pillar</a:t>
            </a:r>
            <a:r>
              <a:rPr lang="nl-NL" sz="3000" b="1" dirty="0"/>
              <a:t> </a:t>
            </a:r>
            <a:r>
              <a:rPr lang="nl-NL" sz="3000" b="1" dirty="0" err="1"/>
              <a:t>science</a:t>
            </a:r>
            <a:r>
              <a:rPr lang="nl-NL" sz="3000" b="1" dirty="0"/>
              <a:t> (NVTG) </a:t>
            </a:r>
            <a:r>
              <a:rPr lang="nl-NL" sz="3000" b="1" dirty="0" err="1"/>
              <a:t>and</a:t>
            </a:r>
            <a:r>
              <a:rPr lang="nl-NL" sz="3000" b="1" dirty="0"/>
              <a:t> training </a:t>
            </a:r>
            <a:r>
              <a:rPr lang="nl-NL" sz="3000" b="1" dirty="0" err="1"/>
              <a:t>programme</a:t>
            </a:r>
            <a:r>
              <a:rPr lang="nl-NL" sz="3000" b="1" dirty="0"/>
              <a:t> (OIGT)</a:t>
            </a:r>
          </a:p>
        </p:txBody>
      </p:sp>
      <p:pic>
        <p:nvPicPr>
          <p:cNvPr id="4" name="Tijdelijke aanduiding voor inhoud 4">
            <a:extLst>
              <a:ext uri="{FF2B5EF4-FFF2-40B4-BE49-F238E27FC236}">
                <a16:creationId xmlns:a16="http://schemas.microsoft.com/office/drawing/2014/main" id="{56A692E9-7CF9-F2E7-E402-605288E3AE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65783" y="1913174"/>
            <a:ext cx="766043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870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1A8C3D-AFE7-F971-F995-EADB45742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000" b="1" dirty="0"/>
              <a:t>The </a:t>
            </a:r>
            <a:r>
              <a:rPr lang="nl-NL" sz="3000" b="1" dirty="0" err="1"/>
              <a:t>Collaboration</a:t>
            </a:r>
            <a:r>
              <a:rPr lang="nl-NL" sz="3000" b="1" dirty="0"/>
              <a:t> </a:t>
            </a:r>
            <a:r>
              <a:rPr lang="nl-NL" sz="3000" b="1" dirty="0" err="1"/>
              <a:t>between</a:t>
            </a:r>
            <a:r>
              <a:rPr lang="nl-NL" sz="3000" b="1" dirty="0"/>
              <a:t> OIGT / KCGH / NVTG is </a:t>
            </a:r>
            <a:r>
              <a:rPr lang="nl-NL" sz="3000" b="1" dirty="0" err="1"/>
              <a:t>our</a:t>
            </a:r>
            <a:r>
              <a:rPr lang="nl-NL" sz="3000" b="1" dirty="0"/>
              <a:t> basic </a:t>
            </a:r>
            <a:r>
              <a:rPr lang="nl-NL" sz="3000" b="1" dirty="0" err="1"/>
              <a:t>framework</a:t>
            </a:r>
            <a:r>
              <a:rPr lang="nl-NL" sz="3000" b="1" dirty="0"/>
              <a:t>  </a:t>
            </a:r>
          </a:p>
        </p:txBody>
      </p:sp>
      <p:pic>
        <p:nvPicPr>
          <p:cNvPr id="5" name="Picture 4" descr="Criteria voor toezegging">
            <a:extLst>
              <a:ext uri="{FF2B5EF4-FFF2-40B4-BE49-F238E27FC236}">
                <a16:creationId xmlns:a16="http://schemas.microsoft.com/office/drawing/2014/main" id="{F44AB368-3E7B-C70A-A91D-3AAAF62D29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40223" y="2001269"/>
            <a:ext cx="2891455" cy="1734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Opleidingsinstituut Internationale Gezondheidszorg en Tropengeneeskunde">
            <a:extLst>
              <a:ext uri="{FF2B5EF4-FFF2-40B4-BE49-F238E27FC236}">
                <a16:creationId xmlns:a16="http://schemas.microsoft.com/office/drawing/2014/main" id="{39A99DA0-F42F-1A57-24BF-A98339E4E8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96000" y="2868705"/>
            <a:ext cx="2609057" cy="1363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MTb, Bulletin of the NVTG - NVTG">
            <a:extLst>
              <a:ext uri="{FF2B5EF4-FFF2-40B4-BE49-F238E27FC236}">
                <a16:creationId xmlns:a16="http://schemas.microsoft.com/office/drawing/2014/main" id="{281BF728-A18C-FF68-68DF-E4C0970DFA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25961" y="5163873"/>
            <a:ext cx="3810000" cy="10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Driehoek 21">
            <a:extLst>
              <a:ext uri="{FF2B5EF4-FFF2-40B4-BE49-F238E27FC236}">
                <a16:creationId xmlns:a16="http://schemas.microsoft.com/office/drawing/2014/main" id="{DA05A187-2EA9-11A3-F518-E46499CE82FC}"/>
              </a:ext>
            </a:extLst>
          </p:cNvPr>
          <p:cNvSpPr/>
          <p:nvPr/>
        </p:nvSpPr>
        <p:spPr>
          <a:xfrm rot="19243847">
            <a:off x="3562620" y="2999468"/>
            <a:ext cx="1954742" cy="1473349"/>
          </a:xfrm>
          <a:prstGeom prst="triangle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2410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Rechte verbindingslijn met pijl 16">
            <a:extLst>
              <a:ext uri="{FF2B5EF4-FFF2-40B4-BE49-F238E27FC236}">
                <a16:creationId xmlns:a16="http://schemas.microsoft.com/office/drawing/2014/main" id="{42A9FD7A-440F-9824-1B18-B0407E0F5E66}"/>
              </a:ext>
            </a:extLst>
          </p:cNvPr>
          <p:cNvCxnSpPr>
            <a:cxnSpLocks/>
          </p:cNvCxnSpPr>
          <p:nvPr/>
        </p:nvCxnSpPr>
        <p:spPr>
          <a:xfrm flipH="1">
            <a:off x="3844064" y="6275839"/>
            <a:ext cx="4480061" cy="1201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Afgeronde rechthoek 32">
            <a:extLst>
              <a:ext uri="{FF2B5EF4-FFF2-40B4-BE49-F238E27FC236}">
                <a16:creationId xmlns:a16="http://schemas.microsoft.com/office/drawing/2014/main" id="{B4900193-8203-AF5E-F102-5529E3B2D9D6}"/>
              </a:ext>
            </a:extLst>
          </p:cNvPr>
          <p:cNvSpPr/>
          <p:nvPr/>
        </p:nvSpPr>
        <p:spPr>
          <a:xfrm>
            <a:off x="5087496" y="2875095"/>
            <a:ext cx="2143125" cy="1315113"/>
          </a:xfrm>
          <a:prstGeom prst="roundRect">
            <a:avLst/>
          </a:prstGeom>
          <a:solidFill>
            <a:srgbClr val="007E8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 err="1"/>
              <a:t>Science</a:t>
            </a:r>
            <a:r>
              <a:rPr lang="nl-NL" sz="2400" dirty="0"/>
              <a:t> council</a:t>
            </a:r>
          </a:p>
        </p:txBody>
      </p:sp>
      <p:sp>
        <p:nvSpPr>
          <p:cNvPr id="34" name="Afgeronde rechthoek 33">
            <a:extLst>
              <a:ext uri="{FF2B5EF4-FFF2-40B4-BE49-F238E27FC236}">
                <a16:creationId xmlns:a16="http://schemas.microsoft.com/office/drawing/2014/main" id="{9BDD0A76-554A-8AAB-7809-F5709F40424A}"/>
              </a:ext>
            </a:extLst>
          </p:cNvPr>
          <p:cNvSpPr/>
          <p:nvPr/>
        </p:nvSpPr>
        <p:spPr>
          <a:xfrm>
            <a:off x="8115301" y="3116360"/>
            <a:ext cx="2247146" cy="90837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CIGT</a:t>
            </a:r>
          </a:p>
          <a:p>
            <a:pPr algn="ctr"/>
            <a:r>
              <a:rPr lang="nl-NL" dirty="0" err="1"/>
              <a:t>Concilium</a:t>
            </a:r>
            <a:r>
              <a:rPr lang="nl-NL" dirty="0"/>
              <a:t> </a:t>
            </a:r>
            <a:r>
              <a:rPr lang="nl-NL" dirty="0" err="1"/>
              <a:t>education</a:t>
            </a:r>
            <a:endParaRPr lang="nl-NL" dirty="0"/>
          </a:p>
        </p:txBody>
      </p:sp>
      <p:cxnSp>
        <p:nvCxnSpPr>
          <p:cNvPr id="38" name="Rechte verbindingslijn met pijl 37">
            <a:extLst>
              <a:ext uri="{FF2B5EF4-FFF2-40B4-BE49-F238E27FC236}">
                <a16:creationId xmlns:a16="http://schemas.microsoft.com/office/drawing/2014/main" id="{C688DB1C-CE92-B2D5-92AF-506E742B82C4}"/>
              </a:ext>
            </a:extLst>
          </p:cNvPr>
          <p:cNvCxnSpPr/>
          <p:nvPr/>
        </p:nvCxnSpPr>
        <p:spPr>
          <a:xfrm>
            <a:off x="6159058" y="2179694"/>
            <a:ext cx="0" cy="680018"/>
          </a:xfrm>
          <a:prstGeom prst="straightConnector1">
            <a:avLst/>
          </a:prstGeom>
          <a:ln w="15875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met pijl 38">
            <a:extLst>
              <a:ext uri="{FF2B5EF4-FFF2-40B4-BE49-F238E27FC236}">
                <a16:creationId xmlns:a16="http://schemas.microsoft.com/office/drawing/2014/main" id="{42A8CC87-2978-31FC-B4F8-C21D74491F7A}"/>
              </a:ext>
            </a:extLst>
          </p:cNvPr>
          <p:cNvCxnSpPr>
            <a:cxnSpLocks/>
          </p:cNvCxnSpPr>
          <p:nvPr/>
        </p:nvCxnSpPr>
        <p:spPr>
          <a:xfrm>
            <a:off x="7043739" y="1985964"/>
            <a:ext cx="1385887" cy="1130396"/>
          </a:xfrm>
          <a:prstGeom prst="straightConnector1">
            <a:avLst/>
          </a:prstGeom>
          <a:ln w="15875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echte verbindingslijn met pijl 49">
            <a:extLst>
              <a:ext uri="{FF2B5EF4-FFF2-40B4-BE49-F238E27FC236}">
                <a16:creationId xmlns:a16="http://schemas.microsoft.com/office/drawing/2014/main" id="{B6CA53E2-F4F9-BE17-457B-98FE81DD8226}"/>
              </a:ext>
            </a:extLst>
          </p:cNvPr>
          <p:cNvCxnSpPr>
            <a:cxnSpLocks/>
          </p:cNvCxnSpPr>
          <p:nvPr/>
        </p:nvCxnSpPr>
        <p:spPr>
          <a:xfrm>
            <a:off x="7230621" y="3434395"/>
            <a:ext cx="902144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Tekstvak 51">
            <a:extLst>
              <a:ext uri="{FF2B5EF4-FFF2-40B4-BE49-F238E27FC236}">
                <a16:creationId xmlns:a16="http://schemas.microsoft.com/office/drawing/2014/main" id="{5C83AB56-6D84-DF21-EFB1-A5E886A4B13F}"/>
              </a:ext>
            </a:extLst>
          </p:cNvPr>
          <p:cNvSpPr txBox="1"/>
          <p:nvPr/>
        </p:nvSpPr>
        <p:spPr>
          <a:xfrm>
            <a:off x="281463" y="136700"/>
            <a:ext cx="1129141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dirty="0" err="1"/>
              <a:t>Proposed</a:t>
            </a:r>
            <a:r>
              <a:rPr lang="nl-NL" sz="3000" dirty="0"/>
              <a:t> new </a:t>
            </a:r>
            <a:r>
              <a:rPr lang="nl-NL" sz="3000" dirty="0" err="1"/>
              <a:t>framework</a:t>
            </a:r>
            <a:r>
              <a:rPr lang="nl-NL" sz="3000" dirty="0"/>
              <a:t> </a:t>
            </a:r>
            <a:r>
              <a:rPr lang="nl-NL" sz="3000" dirty="0" err="1"/>
              <a:t>for</a:t>
            </a:r>
            <a:r>
              <a:rPr lang="nl-NL" sz="3000" dirty="0"/>
              <a:t> </a:t>
            </a:r>
            <a:r>
              <a:rPr lang="nl-NL" sz="3000" dirty="0" err="1"/>
              <a:t>the</a:t>
            </a:r>
            <a:r>
              <a:rPr lang="nl-NL" sz="3000" dirty="0"/>
              <a:t> </a:t>
            </a:r>
            <a:r>
              <a:rPr lang="nl-NL" sz="3000" i="1" dirty="0" err="1"/>
              <a:t>science</a:t>
            </a:r>
            <a:r>
              <a:rPr lang="nl-NL" sz="3000" dirty="0"/>
              <a:t> </a:t>
            </a:r>
            <a:r>
              <a:rPr lang="nl-NL" sz="3000" dirty="0" err="1"/>
              <a:t>network</a:t>
            </a:r>
            <a:r>
              <a:rPr lang="nl-NL" sz="3000" dirty="0"/>
              <a:t> </a:t>
            </a:r>
          </a:p>
        </p:txBody>
      </p:sp>
      <p:cxnSp>
        <p:nvCxnSpPr>
          <p:cNvPr id="2" name="Rechte verbindingslijn met pijl 1">
            <a:extLst>
              <a:ext uri="{FF2B5EF4-FFF2-40B4-BE49-F238E27FC236}">
                <a16:creationId xmlns:a16="http://schemas.microsoft.com/office/drawing/2014/main" id="{AB53C885-BDB1-C3B8-B15A-F1DF4A4D0960}"/>
              </a:ext>
            </a:extLst>
          </p:cNvPr>
          <p:cNvCxnSpPr>
            <a:cxnSpLocks/>
          </p:cNvCxnSpPr>
          <p:nvPr/>
        </p:nvCxnSpPr>
        <p:spPr>
          <a:xfrm>
            <a:off x="9153337" y="3989191"/>
            <a:ext cx="36458" cy="1860733"/>
          </a:xfrm>
          <a:prstGeom prst="straightConnector1">
            <a:avLst/>
          </a:prstGeom>
          <a:ln w="15875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Rechte verbindingslijn met pijl 3">
            <a:extLst>
              <a:ext uri="{FF2B5EF4-FFF2-40B4-BE49-F238E27FC236}">
                <a16:creationId xmlns:a16="http://schemas.microsoft.com/office/drawing/2014/main" id="{AC9F0899-3BDD-2CAE-D416-F24263FE0121}"/>
              </a:ext>
            </a:extLst>
          </p:cNvPr>
          <p:cNvCxnSpPr>
            <a:cxnSpLocks/>
          </p:cNvCxnSpPr>
          <p:nvPr/>
        </p:nvCxnSpPr>
        <p:spPr>
          <a:xfrm>
            <a:off x="7224813" y="4115051"/>
            <a:ext cx="1164756" cy="173487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kstvak 5">
            <a:extLst>
              <a:ext uri="{FF2B5EF4-FFF2-40B4-BE49-F238E27FC236}">
                <a16:creationId xmlns:a16="http://schemas.microsoft.com/office/drawing/2014/main" id="{F71BF4DF-337A-95D5-0A86-99BABBFA771A}"/>
              </a:ext>
            </a:extLst>
          </p:cNvPr>
          <p:cNvSpPr txBox="1"/>
          <p:nvPr/>
        </p:nvSpPr>
        <p:spPr>
          <a:xfrm>
            <a:off x="1239258" y="3244334"/>
            <a:ext cx="2075783" cy="369332"/>
          </a:xfrm>
          <a:prstGeom prst="rect">
            <a:avLst/>
          </a:prstGeom>
          <a:solidFill>
            <a:srgbClr val="7030A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Academic</a:t>
            </a:r>
            <a:r>
              <a:rPr lang="nl-NL" dirty="0">
                <a:solidFill>
                  <a:schemeClr val="bg1"/>
                </a:solidFill>
              </a:rPr>
              <a:t> centra</a:t>
            </a:r>
          </a:p>
        </p:txBody>
      </p:sp>
      <p:cxnSp>
        <p:nvCxnSpPr>
          <p:cNvPr id="7" name="Rechte verbindingslijn met pijl 6">
            <a:extLst>
              <a:ext uri="{FF2B5EF4-FFF2-40B4-BE49-F238E27FC236}">
                <a16:creationId xmlns:a16="http://schemas.microsoft.com/office/drawing/2014/main" id="{47B26E04-1EEA-A7B9-23A2-02582E8184CF}"/>
              </a:ext>
            </a:extLst>
          </p:cNvPr>
          <p:cNvCxnSpPr>
            <a:cxnSpLocks/>
          </p:cNvCxnSpPr>
          <p:nvPr/>
        </p:nvCxnSpPr>
        <p:spPr>
          <a:xfrm>
            <a:off x="3347415" y="3429000"/>
            <a:ext cx="1671209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met pijl 7">
            <a:extLst>
              <a:ext uri="{FF2B5EF4-FFF2-40B4-BE49-F238E27FC236}">
                <a16:creationId xmlns:a16="http://schemas.microsoft.com/office/drawing/2014/main" id="{948A1EE3-642A-0AD1-4AD4-F330A6A22E99}"/>
              </a:ext>
            </a:extLst>
          </p:cNvPr>
          <p:cNvCxnSpPr>
            <a:cxnSpLocks/>
          </p:cNvCxnSpPr>
          <p:nvPr/>
        </p:nvCxnSpPr>
        <p:spPr>
          <a:xfrm flipH="1">
            <a:off x="3668887" y="3960011"/>
            <a:ext cx="1373039" cy="188991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26" name="Picture 2" descr="NVTG (@_NVTG) / Twitter">
            <a:extLst>
              <a:ext uri="{FF2B5EF4-FFF2-40B4-BE49-F238E27FC236}">
                <a16:creationId xmlns:a16="http://schemas.microsoft.com/office/drawing/2014/main" id="{F377464F-3CC5-3368-BD70-FF9AEB81E9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83553" y="789464"/>
            <a:ext cx="1531598" cy="1373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riteria voor toezegging">
            <a:extLst>
              <a:ext uri="{FF2B5EF4-FFF2-40B4-BE49-F238E27FC236}">
                <a16:creationId xmlns:a16="http://schemas.microsoft.com/office/drawing/2014/main" id="{DDF58EF1-9010-0810-B67D-6C160A33BA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8498" y="5028239"/>
            <a:ext cx="2891455" cy="1734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Opleidingsinstituut Internationale Gezondheidszorg en Tropengeneeskunde">
            <a:extLst>
              <a:ext uri="{FF2B5EF4-FFF2-40B4-BE49-F238E27FC236}">
                <a16:creationId xmlns:a16="http://schemas.microsoft.com/office/drawing/2014/main" id="{DA0258A7-B978-47EE-08D0-538BCD9768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68567" y="5399669"/>
            <a:ext cx="2609057" cy="1363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 descr="Opleidingsinstituut Internationale Gezondheidszorg en Tropengeneeskunde">
            <a:extLst>
              <a:ext uri="{FF2B5EF4-FFF2-40B4-BE49-F238E27FC236}">
                <a16:creationId xmlns:a16="http://schemas.microsoft.com/office/drawing/2014/main" id="{E66971FA-9AA5-582D-4537-E975F02038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34011" y="5243352"/>
            <a:ext cx="2609057" cy="1363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9607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76BF1D-C9C8-8F50-3E96-B1480F4EB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40" y="166522"/>
            <a:ext cx="10846190" cy="747878"/>
          </a:xfrm>
        </p:spPr>
        <p:txBody>
          <a:bodyPr>
            <a:normAutofit fontScale="90000"/>
          </a:bodyPr>
          <a:lstStyle/>
          <a:p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b="1" dirty="0" err="1"/>
              <a:t>Science</a:t>
            </a:r>
            <a:r>
              <a:rPr lang="nl-NL" b="1" dirty="0"/>
              <a:t> council NVTG – </a:t>
            </a:r>
            <a:r>
              <a:rPr lang="nl-NL" b="1" dirty="0" err="1"/>
              <a:t>Science</a:t>
            </a:r>
            <a:r>
              <a:rPr lang="nl-NL" b="1" dirty="0"/>
              <a:t> Policy</a:t>
            </a:r>
            <a:br>
              <a:rPr lang="nl-NL" dirty="0"/>
            </a:br>
            <a:br>
              <a:rPr lang="nl-NL" dirty="0"/>
            </a:b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D663F3F-2C0C-4197-96F1-CF329AA396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CA02B67F-F2A1-339E-726C-E5E8D6F558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816620"/>
              </p:ext>
            </p:extLst>
          </p:nvPr>
        </p:nvGraphicFramePr>
        <p:xfrm>
          <a:off x="193040" y="1004790"/>
          <a:ext cx="11811390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4880">
                  <a:extLst>
                    <a:ext uri="{9D8B030D-6E8A-4147-A177-3AD203B41FA5}">
                      <a16:colId xmlns:a16="http://schemas.microsoft.com/office/drawing/2014/main" val="2608227277"/>
                    </a:ext>
                  </a:extLst>
                </a:gridCol>
                <a:gridCol w="2173302">
                  <a:extLst>
                    <a:ext uri="{9D8B030D-6E8A-4147-A177-3AD203B41FA5}">
                      <a16:colId xmlns:a16="http://schemas.microsoft.com/office/drawing/2014/main" val="3915733114"/>
                    </a:ext>
                  </a:extLst>
                </a:gridCol>
                <a:gridCol w="2173302">
                  <a:extLst>
                    <a:ext uri="{9D8B030D-6E8A-4147-A177-3AD203B41FA5}">
                      <a16:colId xmlns:a16="http://schemas.microsoft.com/office/drawing/2014/main" val="1872783491"/>
                    </a:ext>
                  </a:extLst>
                </a:gridCol>
                <a:gridCol w="2173302">
                  <a:extLst>
                    <a:ext uri="{9D8B030D-6E8A-4147-A177-3AD203B41FA5}">
                      <a16:colId xmlns:a16="http://schemas.microsoft.com/office/drawing/2014/main" val="3105591807"/>
                    </a:ext>
                  </a:extLst>
                </a:gridCol>
                <a:gridCol w="2173302">
                  <a:extLst>
                    <a:ext uri="{9D8B030D-6E8A-4147-A177-3AD203B41FA5}">
                      <a16:colId xmlns:a16="http://schemas.microsoft.com/office/drawing/2014/main" val="1102757110"/>
                    </a:ext>
                  </a:extLst>
                </a:gridCol>
                <a:gridCol w="2173302">
                  <a:extLst>
                    <a:ext uri="{9D8B030D-6E8A-4147-A177-3AD203B41FA5}">
                      <a16:colId xmlns:a16="http://schemas.microsoft.com/office/drawing/2014/main" val="503332891"/>
                    </a:ext>
                  </a:extLst>
                </a:gridCol>
              </a:tblGrid>
              <a:tr h="598101">
                <a:tc>
                  <a:txBody>
                    <a:bodyPr/>
                    <a:lstStyle/>
                    <a:p>
                      <a:r>
                        <a:rPr lang="nl-NL" sz="1600" b="1" dirty="0" err="1">
                          <a:solidFill>
                            <a:schemeClr val="tx1"/>
                          </a:solidFill>
                        </a:rPr>
                        <a:t>Domains</a:t>
                      </a:r>
                      <a:endParaRPr lang="nl-NL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noProof="0" dirty="0">
                          <a:solidFill>
                            <a:schemeClr val="tx1"/>
                          </a:solidFill>
                        </a:rPr>
                        <a:t>Science in the Training Programme MD GH 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noProof="0" dirty="0">
                          <a:solidFill>
                            <a:schemeClr val="tx1"/>
                          </a:solidFill>
                        </a:rPr>
                        <a:t>Research and development of scientific base 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noProof="0" dirty="0">
                          <a:solidFill>
                            <a:schemeClr val="tx1"/>
                          </a:solidFill>
                        </a:rPr>
                        <a:t>Scientific network </a:t>
                      </a:r>
                    </a:p>
                  </a:txBody>
                  <a:tcPr>
                    <a:solidFill>
                      <a:srgbClr val="007E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noProof="0" dirty="0">
                          <a:solidFill>
                            <a:schemeClr val="tx1"/>
                          </a:solidFill>
                        </a:rPr>
                        <a:t>Knowledge sharing and dissemination 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noProof="0" dirty="0">
                          <a:solidFill>
                            <a:schemeClr val="tx1"/>
                          </a:solidFill>
                        </a:rPr>
                        <a:t>Science in practice 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049892"/>
                  </a:ext>
                </a:extLst>
              </a:tr>
              <a:tr h="1663328">
                <a:tc>
                  <a:txBody>
                    <a:bodyPr/>
                    <a:lstStyle/>
                    <a:p>
                      <a:r>
                        <a:rPr lang="nl-NL" sz="1600" b="1" dirty="0"/>
                        <a:t>Partners</a:t>
                      </a:r>
                    </a:p>
                  </a:txBody>
                  <a:tcPr>
                    <a:solidFill>
                      <a:schemeClr val="bg2"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noProof="0" dirty="0"/>
                        <a:t>CIGT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noProof="0" dirty="0"/>
                        <a:t>OIGT</a:t>
                      </a:r>
                    </a:p>
                  </a:txBody>
                  <a:tcPr>
                    <a:solidFill>
                      <a:schemeClr val="accent6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noProof="0" dirty="0"/>
                        <a:t>Academic centra in NL and their global partners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noProof="0" dirty="0"/>
                        <a:t>NVTG Working Groups and their global partners </a:t>
                      </a:r>
                    </a:p>
                  </a:txBody>
                  <a:tcPr>
                    <a:solidFill>
                      <a:srgbClr val="7030A0">
                        <a:alpha val="3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noProof="0" dirty="0"/>
                        <a:t>Academic centra in NL and their global partners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noProof="0" dirty="0"/>
                        <a:t>NVTG Working Groups and their global partners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noProof="0" dirty="0"/>
                        <a:t>Uniting Streams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noProof="0" dirty="0"/>
                        <a:t>FESTMIH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noProof="0" dirty="0"/>
                        <a:t>NWO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noProof="0" dirty="0"/>
                        <a:t>NGOs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noProof="0" dirty="0" err="1"/>
                        <a:t>Sharenet</a:t>
                      </a:r>
                      <a:r>
                        <a:rPr lang="en-GB" sz="1200" noProof="0" dirty="0"/>
                        <a:t> </a:t>
                      </a:r>
                    </a:p>
                  </a:txBody>
                  <a:tcPr>
                    <a:solidFill>
                      <a:srgbClr val="007E84">
                        <a:alpha val="4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noProof="0" dirty="0"/>
                        <a:t>NVTG Working Groups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noProof="0" dirty="0"/>
                        <a:t>Werkgroepen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noProof="0" dirty="0"/>
                        <a:t>Uniting Streams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200" noProof="0" dirty="0"/>
                    </a:p>
                  </a:txBody>
                  <a:tcPr>
                    <a:solidFill>
                      <a:srgbClr val="FF0000">
                        <a:alpha val="3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noProof="0" dirty="0"/>
                        <a:t>Commission Continuous Education and Accreditation </a:t>
                      </a:r>
                    </a:p>
                  </a:txBody>
                  <a:tcPr>
                    <a:solidFill>
                      <a:srgbClr val="FFC000">
                        <a:alpha val="3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752911"/>
                  </a:ext>
                </a:extLst>
              </a:tr>
              <a:tr h="1663328">
                <a:tc>
                  <a:txBody>
                    <a:bodyPr/>
                    <a:lstStyle/>
                    <a:p>
                      <a:r>
                        <a:rPr lang="nl-NL" sz="1600" b="1" dirty="0"/>
                        <a:t>Goals</a:t>
                      </a:r>
                      <a:endParaRPr lang="nl-NL" sz="1600" b="1" dirty="0">
                        <a:highlight>
                          <a:srgbClr val="FFFF00"/>
                        </a:highlight>
                      </a:endParaRPr>
                    </a:p>
                  </a:txBody>
                  <a:tcPr>
                    <a:solidFill>
                      <a:schemeClr val="bg2"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noProof="0"/>
                        <a:t>Delivering content to CIGT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noProof="0"/>
                        <a:t>Support to AIOS with an interest in science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200" noProof="0"/>
                    </a:p>
                  </a:txBody>
                  <a:tcPr>
                    <a:solidFill>
                      <a:schemeClr val="accent6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noProof="0" dirty="0">
                          <a:solidFill>
                            <a:schemeClr val="tx1"/>
                          </a:solidFill>
                        </a:rPr>
                        <a:t>Development and dissemination of a Knowledge Agenda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noProof="0" dirty="0">
                          <a:solidFill>
                            <a:schemeClr val="tx1"/>
                          </a:solidFill>
                        </a:rPr>
                        <a:t>Stimulate and facilitate the conduct of research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200" noProof="0" dirty="0"/>
                    </a:p>
                  </a:txBody>
                  <a:tcPr>
                    <a:solidFill>
                      <a:srgbClr val="7030A0">
                        <a:alpha val="3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noProof="0" dirty="0"/>
                        <a:t>Collaboration and networking for high quality research in the domain of global health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200" noProof="0" dirty="0"/>
                    </a:p>
                  </a:txBody>
                  <a:tcPr>
                    <a:solidFill>
                      <a:srgbClr val="007E84">
                        <a:alpha val="4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noProof="0" dirty="0"/>
                        <a:t>To support members to participate in scientific meetings/congress and to write scientific publications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noProof="0" dirty="0"/>
                        <a:t>To inform the group of health professionals about the latest scientific updates and get them involved </a:t>
                      </a:r>
                      <a:r>
                        <a:rPr lang="en-GB" sz="1200" noProof="0"/>
                        <a:t>in the public </a:t>
                      </a:r>
                      <a:r>
                        <a:rPr lang="en-GB" sz="1200" noProof="0" dirty="0"/>
                        <a:t>debate</a:t>
                      </a:r>
                    </a:p>
                  </a:txBody>
                  <a:tcPr>
                    <a:solidFill>
                      <a:srgbClr val="FF0000">
                        <a:alpha val="3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noProof="0" dirty="0"/>
                        <a:t>Guarantee quality (</a:t>
                      </a:r>
                      <a:r>
                        <a:rPr lang="en-GB" sz="1200" noProof="0" dirty="0" err="1"/>
                        <a:t>continuos</a:t>
                      </a:r>
                      <a:r>
                        <a:rPr lang="en-GB" sz="1200" noProof="0" dirty="0"/>
                        <a:t>) education for MD GH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noProof="0" dirty="0"/>
                        <a:t>Stimulate knowledge sharing and the implementation of knowledge in practice</a:t>
                      </a:r>
                    </a:p>
                  </a:txBody>
                  <a:tcPr>
                    <a:solidFill>
                      <a:srgbClr val="FFC000">
                        <a:alpha val="3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859738"/>
                  </a:ext>
                </a:extLst>
              </a:tr>
              <a:tr h="13296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="1" dirty="0" err="1"/>
                        <a:t>Tasks</a:t>
                      </a:r>
                      <a:r>
                        <a:rPr lang="nl-NL" sz="1600" b="1" dirty="0"/>
                        <a:t> / </a:t>
                      </a:r>
                      <a:r>
                        <a:rPr lang="nl-NL" sz="1600" b="1" dirty="0" err="1"/>
                        <a:t>activities</a:t>
                      </a:r>
                      <a:r>
                        <a:rPr lang="nl-NL" sz="1600" b="1" dirty="0"/>
                        <a:t> </a:t>
                      </a:r>
                    </a:p>
                    <a:p>
                      <a:endParaRPr lang="nl-NL" sz="1600" b="1" dirty="0"/>
                    </a:p>
                  </a:txBody>
                  <a:tcPr>
                    <a:solidFill>
                      <a:schemeClr val="bg2"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noProof="0"/>
                        <a:t>Ongoing research for and development of the  electives abroad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noProof="0"/>
                        <a:t>PhD trayectories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200" noProof="0"/>
                    </a:p>
                  </a:txBody>
                  <a:tcPr>
                    <a:solidFill>
                      <a:schemeClr val="accent6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noProof="0" dirty="0"/>
                        <a:t>Eijkman Medal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noProof="0" dirty="0" err="1"/>
                        <a:t>Sauwerwein</a:t>
                      </a:r>
                      <a:r>
                        <a:rPr lang="en-GB" sz="1200" noProof="0" dirty="0"/>
                        <a:t> Medal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noProof="0" dirty="0"/>
                        <a:t>Otto </a:t>
                      </a:r>
                      <a:r>
                        <a:rPr lang="en-GB" sz="1200" noProof="0" dirty="0" err="1"/>
                        <a:t>Kranendonk</a:t>
                      </a:r>
                      <a:r>
                        <a:rPr lang="en-GB" sz="1200" noProof="0" dirty="0"/>
                        <a:t> Foundation (grants)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noProof="0" dirty="0"/>
                        <a:t>KCGH Thesis Award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200" noProof="0" dirty="0"/>
                    </a:p>
                  </a:txBody>
                  <a:tcPr>
                    <a:solidFill>
                      <a:srgbClr val="7030A0">
                        <a:alpha val="3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noProof="0" dirty="0"/>
                        <a:t>Establish and sustain partnerships throughout the NVTG – OIGT – KCGH network (internal and external) </a:t>
                      </a:r>
                    </a:p>
                  </a:txBody>
                  <a:tcPr>
                    <a:solidFill>
                      <a:srgbClr val="007E84">
                        <a:alpha val="4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noProof="0" dirty="0"/>
                        <a:t>Organisation of scientific meetings, congresses: NVTG annual symposium, Global Health Day, ECTMIH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noProof="0" dirty="0"/>
                        <a:t>Scientific publications and grey literature: TMIH and </a:t>
                      </a:r>
                      <a:r>
                        <a:rPr lang="en-GB" sz="1200" noProof="0" dirty="0" err="1"/>
                        <a:t>MT</a:t>
                      </a:r>
                      <a:r>
                        <a:rPr lang="en-GB" sz="1200" i="1" noProof="0" dirty="0" err="1"/>
                        <a:t>b</a:t>
                      </a:r>
                      <a:endParaRPr lang="en-GB" sz="1200" i="1" noProof="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200" noProof="0" dirty="0"/>
                    </a:p>
                  </a:txBody>
                  <a:tcPr>
                    <a:solidFill>
                      <a:srgbClr val="FF0000">
                        <a:alpha val="3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noProof="0" dirty="0"/>
                        <a:t>Organise continuous education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noProof="0" dirty="0"/>
                        <a:t>Advise / develop protocols </a:t>
                      </a:r>
                    </a:p>
                  </a:txBody>
                  <a:tcPr>
                    <a:solidFill>
                      <a:srgbClr val="FFC000">
                        <a:alpha val="3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6250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3662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584BC9-A639-2439-6094-66664A1F7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err="1"/>
              <a:t>Science</a:t>
            </a:r>
            <a:r>
              <a:rPr lang="nl-NL" b="1" dirty="0"/>
              <a:t> in </a:t>
            </a:r>
            <a:r>
              <a:rPr lang="nl-NL" b="1" dirty="0" err="1"/>
              <a:t>the</a:t>
            </a:r>
            <a:r>
              <a:rPr lang="nl-NL" b="1" dirty="0"/>
              <a:t> training </a:t>
            </a:r>
            <a:r>
              <a:rPr lang="nl-NL" b="1" dirty="0" err="1"/>
              <a:t>programme</a:t>
            </a:r>
            <a:r>
              <a:rPr lang="nl-NL" b="1" dirty="0"/>
              <a:t> MD GH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36E950C-F2B9-3C2C-244F-D9687B5DF8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‘Concilium International Health and Tropical medicine (CIGT) is het permanent advisory committee of the NVTG for the training of Medical Doctors Global Health. </a:t>
            </a:r>
          </a:p>
          <a:p>
            <a:pPr lvl="2">
              <a:buFont typeface="Wingdings" pitchFamily="2" charset="2"/>
              <a:buChar char="ü"/>
            </a:pPr>
            <a:r>
              <a:rPr lang="en-GB" dirty="0" err="1"/>
              <a:t>Responsibilites</a:t>
            </a:r>
            <a:r>
              <a:rPr lang="en-GB" dirty="0"/>
              <a:t> include advising the OIGT on the embedding of science in the curriculum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The newly to be established Science Council will become the advisory committee for MD GH in training with an interest in science. </a:t>
            </a:r>
          </a:p>
        </p:txBody>
      </p:sp>
    </p:spTree>
    <p:extLst>
      <p:ext uri="{BB962C8B-B14F-4D97-AF65-F5344CB8AC3E}">
        <p14:creationId xmlns:p14="http://schemas.microsoft.com/office/powerpoint/2010/main" val="297569413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5769</TotalTime>
  <Words>411</Words>
  <Application>Microsoft Macintosh PowerPoint</Application>
  <PresentationFormat>Breedbeeld</PresentationFormat>
  <Paragraphs>61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Kantoorthema</vt:lpstr>
      <vt:lpstr>Defining the scientific profile of the NVTG:   - Knowledge Agenda;  - Strategy;  - Network  including collaboration with KCGH and OIGT</vt:lpstr>
      <vt:lpstr>Previous Organisation chart of the pillar science (NVTG) and training programme (OIGT)</vt:lpstr>
      <vt:lpstr>The Collaboration between OIGT / KCGH / NVTG is our basic framework  </vt:lpstr>
      <vt:lpstr>PowerPoint-presentatie</vt:lpstr>
      <vt:lpstr>   Science council NVTG – Science Policy   </vt:lpstr>
      <vt:lpstr>Science in the training programme MD GH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Wetenschappelijk netwerk NVTG</dc:title>
  <dc:creator>Frank Dekker</dc:creator>
  <cp:lastModifiedBy>Frank Dekker</cp:lastModifiedBy>
  <cp:revision>8</cp:revision>
  <dcterms:created xsi:type="dcterms:W3CDTF">2022-11-15T12:08:01Z</dcterms:created>
  <dcterms:modified xsi:type="dcterms:W3CDTF">2023-03-02T10:32:57Z</dcterms:modified>
</cp:coreProperties>
</file>